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9" r:id="rId8"/>
    <p:sldId id="270" r:id="rId9"/>
    <p:sldId id="262" r:id="rId10"/>
    <p:sldId id="265" r:id="rId11"/>
    <p:sldId id="266" r:id="rId12"/>
    <p:sldId id="264"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385924946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71008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8317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49288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02AC24A9-CCB6-4F8D-B8DB-C2F3692CFA5A}" type="datetimeFigureOut">
              <a:rPr lang="en-US" smtClean="0"/>
              <a:t>5/13/2020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2DC25EE-239B-4C5F-AAD1-255A7D5F1EE2}" type="slidenum">
              <a:rPr lang="en-US" smtClean="0"/>
              <a:t>‹#›</a:t>
            </a:fld>
            <a:endParaRPr lang="en-US"/>
          </a:p>
        </p:txBody>
      </p:sp>
    </p:spTree>
    <p:extLst>
      <p:ext uri="{BB962C8B-B14F-4D97-AF65-F5344CB8AC3E}">
        <p14:creationId xmlns:p14="http://schemas.microsoft.com/office/powerpoint/2010/main" val="2783904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4960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52101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5329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7502907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5/13/2020</a:t>
            </a:fld>
            <a:endParaRPr lang="en-US" dirty="0"/>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0477484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5/13/2020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4983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2AC24A9-CCB6-4F8D-B8DB-C2F3692CFA5A}" type="datetimeFigureOut">
              <a:rPr lang="en-US" smtClean="0"/>
              <a:t>5/13/2020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9564070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A*_search_algorithm" TargetMode="External"/><Relationship Id="rId2" Type="http://schemas.openxmlformats.org/officeDocument/2006/relationships/hyperlink" Target="https://www.researchgate.net/post/Reinforcement_learning_vs_heuristic_search" TargetMode="External"/><Relationship Id="rId1" Type="http://schemas.openxmlformats.org/officeDocument/2006/relationships/slideLayout" Target="../slideLayouts/slideLayout2.xml"/><Relationship Id="rId5" Type="http://schemas.openxmlformats.org/officeDocument/2006/relationships/hyperlink" Target="https://www.freecodecamp.org/news/an-introduction-to-q-learning-reinforcement-learning-14ac0b4493cc/" TargetMode="External"/><Relationship Id="rId4" Type="http://schemas.openxmlformats.org/officeDocument/2006/relationships/hyperlink" Target="https://en.wikipedia.org/wiki/Q-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06931D-227A-43DF-912C-98077B27EBA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3"/>
          <a:stretch/>
        </p:blipFill>
        <p:spPr>
          <a:xfrm>
            <a:off x="0" y="10"/>
            <a:ext cx="12192002" cy="6857990"/>
          </a:xfrm>
          <a:prstGeom prst="rect">
            <a:avLst/>
          </a:prstGeom>
        </p:spPr>
      </p:pic>
      <p:sp>
        <p:nvSpPr>
          <p:cNvPr id="2" name="Title 1">
            <a:extLst>
              <a:ext uri="{FF2B5EF4-FFF2-40B4-BE49-F238E27FC236}">
                <a16:creationId xmlns:a16="http://schemas.microsoft.com/office/drawing/2014/main" id="{2CE5F06B-63B8-47D7-93BD-67BD03B65D60}"/>
              </a:ext>
            </a:extLst>
          </p:cNvPr>
          <p:cNvSpPr>
            <a:spLocks noGrp="1"/>
          </p:cNvSpPr>
          <p:nvPr>
            <p:ph type="ctrTitle"/>
          </p:nvPr>
        </p:nvSpPr>
        <p:spPr>
          <a:xfrm>
            <a:off x="4276578" y="1122362"/>
            <a:ext cx="7595382" cy="3266757"/>
          </a:xfrm>
        </p:spPr>
        <p:txBody>
          <a:bodyPr anchor="b">
            <a:normAutofit/>
          </a:bodyPr>
          <a:lstStyle/>
          <a:p>
            <a:r>
              <a:rPr lang="en-US" sz="3600" b="1" dirty="0">
                <a:solidFill>
                  <a:srgbClr val="FFC000"/>
                </a:solidFill>
              </a:rPr>
              <a:t>Comparison of Search-based and Reinforcement Learning Agents in Solving the Game of Snake</a:t>
            </a:r>
            <a:endParaRPr lang="en-IN" sz="3600" b="1" dirty="0">
              <a:solidFill>
                <a:srgbClr val="FFC000"/>
              </a:solidFill>
            </a:endParaRPr>
          </a:p>
        </p:txBody>
      </p:sp>
      <p:sp>
        <p:nvSpPr>
          <p:cNvPr id="3" name="Subtitle 2">
            <a:extLst>
              <a:ext uri="{FF2B5EF4-FFF2-40B4-BE49-F238E27FC236}">
                <a16:creationId xmlns:a16="http://schemas.microsoft.com/office/drawing/2014/main" id="{6AC06D97-6FC7-49B8-AF78-7F4BB4FC1D51}"/>
              </a:ext>
            </a:extLst>
          </p:cNvPr>
          <p:cNvSpPr>
            <a:spLocks noGrp="1"/>
          </p:cNvSpPr>
          <p:nvPr>
            <p:ph type="subTitle" idx="1"/>
          </p:nvPr>
        </p:nvSpPr>
        <p:spPr>
          <a:xfrm>
            <a:off x="7848600" y="4529797"/>
            <a:ext cx="4023360" cy="646840"/>
          </a:xfrm>
        </p:spPr>
        <p:txBody>
          <a:bodyPr>
            <a:normAutofit/>
          </a:bodyPr>
          <a:lstStyle/>
          <a:p>
            <a:r>
              <a:rPr lang="en-IN" sz="2000" b="1" dirty="0">
                <a:solidFill>
                  <a:srgbClr val="FFFF00"/>
                </a:solidFill>
              </a:rPr>
              <a:t>SIDHARTHA GURIJALA</a:t>
            </a:r>
          </a:p>
        </p:txBody>
      </p:sp>
    </p:spTree>
    <p:extLst>
      <p:ext uri="{BB962C8B-B14F-4D97-AF65-F5344CB8AC3E}">
        <p14:creationId xmlns:p14="http://schemas.microsoft.com/office/powerpoint/2010/main" val="12315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BA784-8FB5-4EFD-9BEC-5A1DF3874404}"/>
              </a:ext>
            </a:extLst>
          </p:cNvPr>
          <p:cNvSpPr>
            <a:spLocks noGrp="1"/>
          </p:cNvSpPr>
          <p:nvPr>
            <p:ph type="title"/>
          </p:nvPr>
        </p:nvSpPr>
        <p:spPr/>
        <p:txBody>
          <a:bodyPr/>
          <a:lstStyle/>
          <a:p>
            <a:r>
              <a:rPr lang="en-IN" dirty="0"/>
              <a:t>Screenshots</a:t>
            </a:r>
          </a:p>
        </p:txBody>
      </p:sp>
      <p:pic>
        <p:nvPicPr>
          <p:cNvPr id="7" name="Content Placeholder 6">
            <a:extLst>
              <a:ext uri="{FF2B5EF4-FFF2-40B4-BE49-F238E27FC236}">
                <a16:creationId xmlns:a16="http://schemas.microsoft.com/office/drawing/2014/main" id="{964670A5-D54A-46AE-8055-CB5EE2A54C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025" r="30550" b="15293"/>
          <a:stretch/>
        </p:blipFill>
        <p:spPr>
          <a:xfrm>
            <a:off x="3657600" y="1802296"/>
            <a:ext cx="4956313" cy="4571072"/>
          </a:xfrm>
        </p:spPr>
      </p:pic>
    </p:spTree>
    <p:extLst>
      <p:ext uri="{BB962C8B-B14F-4D97-AF65-F5344CB8AC3E}">
        <p14:creationId xmlns:p14="http://schemas.microsoft.com/office/powerpoint/2010/main" val="3377568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1D68-9150-49C1-8A9F-955E2BBC36F1}"/>
              </a:ext>
            </a:extLst>
          </p:cNvPr>
          <p:cNvSpPr>
            <a:spLocks noGrp="1"/>
          </p:cNvSpPr>
          <p:nvPr>
            <p:ph type="title"/>
          </p:nvPr>
        </p:nvSpPr>
        <p:spPr/>
        <p:txBody>
          <a:bodyPr/>
          <a:lstStyle/>
          <a:p>
            <a:r>
              <a:rPr lang="en-IN" dirty="0"/>
              <a:t>Screenshots</a:t>
            </a:r>
          </a:p>
        </p:txBody>
      </p:sp>
      <p:pic>
        <p:nvPicPr>
          <p:cNvPr id="5" name="Content Placeholder 4">
            <a:extLst>
              <a:ext uri="{FF2B5EF4-FFF2-40B4-BE49-F238E27FC236}">
                <a16:creationId xmlns:a16="http://schemas.microsoft.com/office/drawing/2014/main" id="{AD0D57C1-BD0E-4875-A42C-106C43A22A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393" r="30550" b="15619"/>
          <a:stretch/>
        </p:blipFill>
        <p:spPr>
          <a:xfrm>
            <a:off x="3432313" y="1696278"/>
            <a:ext cx="4956313" cy="4426226"/>
          </a:xfrm>
        </p:spPr>
      </p:pic>
    </p:spTree>
    <p:extLst>
      <p:ext uri="{BB962C8B-B14F-4D97-AF65-F5344CB8AC3E}">
        <p14:creationId xmlns:p14="http://schemas.microsoft.com/office/powerpoint/2010/main" val="423098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B686-C56C-4299-BFCB-9CB70D01B7D1}"/>
              </a:ext>
            </a:extLst>
          </p:cNvPr>
          <p:cNvSpPr>
            <a:spLocks noGrp="1"/>
          </p:cNvSpPr>
          <p:nvPr>
            <p:ph type="title"/>
          </p:nvPr>
        </p:nvSpPr>
        <p:spPr/>
        <p:txBody>
          <a:bodyPr/>
          <a:lstStyle/>
          <a:p>
            <a:r>
              <a:rPr lang="en-IN" dirty="0"/>
              <a:t>Difference between A* algorithm and Q learning algorithm</a:t>
            </a:r>
          </a:p>
        </p:txBody>
      </p:sp>
      <p:sp>
        <p:nvSpPr>
          <p:cNvPr id="3" name="Content Placeholder 2">
            <a:extLst>
              <a:ext uri="{FF2B5EF4-FFF2-40B4-BE49-F238E27FC236}">
                <a16:creationId xmlns:a16="http://schemas.microsoft.com/office/drawing/2014/main" id="{6B89F200-2B02-4D3E-A6D5-6B6E2B7C7BDF}"/>
              </a:ext>
            </a:extLst>
          </p:cNvPr>
          <p:cNvSpPr>
            <a:spLocks noGrp="1"/>
          </p:cNvSpPr>
          <p:nvPr>
            <p:ph idx="1"/>
          </p:nvPr>
        </p:nvSpPr>
        <p:spPr/>
        <p:txBody>
          <a:bodyPr/>
          <a:lstStyle/>
          <a:p>
            <a:r>
              <a:rPr lang="en-US" dirty="0"/>
              <a:t>A* needs a model of transition probabilities between states, Q-learning can learn directly through experience without any prior knowledge of the problem.</a:t>
            </a:r>
          </a:p>
          <a:p>
            <a:r>
              <a:rPr lang="en-US" dirty="0"/>
              <a:t>A* needs an heuristic cost function, Q-learning only requires cost feedback implicitly from the environment.</a:t>
            </a:r>
          </a:p>
          <a:p>
            <a:r>
              <a:rPr lang="en-US" dirty="0"/>
              <a:t>A* is optimal in the number of backups. Q-learning, not so much.</a:t>
            </a:r>
          </a:p>
          <a:p>
            <a:r>
              <a:rPr lang="en-US" dirty="0"/>
              <a:t>A* is excellent at exploring the space. Q-learning, not so much.</a:t>
            </a:r>
          </a:p>
          <a:p>
            <a:r>
              <a:rPr lang="en-US" dirty="0"/>
              <a:t>Q-learning can be applied to cyclic (infinite maintenance) tasks through the use of discount factor that keeps the cost function finite. I think A* assumes a terminal state (else a non-discounted cost function my be infinite), and so is suitable for non-terminating processes.</a:t>
            </a:r>
          </a:p>
          <a:p>
            <a:endParaRPr lang="en-IN" dirty="0"/>
          </a:p>
        </p:txBody>
      </p:sp>
    </p:spTree>
    <p:extLst>
      <p:ext uri="{BB962C8B-B14F-4D97-AF65-F5344CB8AC3E}">
        <p14:creationId xmlns:p14="http://schemas.microsoft.com/office/powerpoint/2010/main" val="1886089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FA4C-C141-4B08-9BC9-740D6B42897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87E6E40B-D591-47C1-9D7C-0ABFC32E04E1}"/>
              </a:ext>
            </a:extLst>
          </p:cNvPr>
          <p:cNvSpPr>
            <a:spLocks noGrp="1"/>
          </p:cNvSpPr>
          <p:nvPr>
            <p:ph idx="1"/>
          </p:nvPr>
        </p:nvSpPr>
        <p:spPr/>
        <p:txBody>
          <a:bodyPr/>
          <a:lstStyle/>
          <a:p>
            <a:r>
              <a:rPr lang="en-IN" dirty="0">
                <a:hlinkClick r:id="rId2"/>
              </a:rPr>
              <a:t>https://www.researchgate.net/post/Reinforcement_learning_vs_heuristic_search</a:t>
            </a:r>
            <a:endParaRPr lang="en-IN" dirty="0"/>
          </a:p>
          <a:p>
            <a:r>
              <a:rPr lang="en-IN" dirty="0">
                <a:hlinkClick r:id="rId3"/>
              </a:rPr>
              <a:t>https://en.wikipedia.org/wiki/A*_search_algorithm</a:t>
            </a:r>
            <a:endParaRPr lang="en-IN" dirty="0"/>
          </a:p>
          <a:p>
            <a:r>
              <a:rPr lang="en-IN" dirty="0">
                <a:hlinkClick r:id="rId4"/>
              </a:rPr>
              <a:t>https://en.wikipedia.org/wiki/Q-learning</a:t>
            </a:r>
            <a:endParaRPr lang="en-IN" dirty="0"/>
          </a:p>
          <a:p>
            <a:r>
              <a:rPr lang="en-IN" dirty="0">
                <a:hlinkClick r:id="rId5"/>
              </a:rPr>
              <a:t>https://www.freecodecamp.org/news/an-introduction-to-q-learning-reinforcement-learning-14ac0b4493cc/</a:t>
            </a:r>
            <a:endParaRPr lang="en-IN" dirty="0"/>
          </a:p>
        </p:txBody>
      </p:sp>
    </p:spTree>
    <p:extLst>
      <p:ext uri="{BB962C8B-B14F-4D97-AF65-F5344CB8AC3E}">
        <p14:creationId xmlns:p14="http://schemas.microsoft.com/office/powerpoint/2010/main" val="332599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7381-B83B-47D4-9186-7F752E62CF35}"/>
              </a:ext>
            </a:extLst>
          </p:cNvPr>
          <p:cNvSpPr>
            <a:spLocks noGrp="1"/>
          </p:cNvSpPr>
          <p:nvPr>
            <p:ph type="title"/>
          </p:nvPr>
        </p:nvSpPr>
        <p:spPr/>
        <p:txBody>
          <a:bodyPr/>
          <a:lstStyle/>
          <a:p>
            <a:r>
              <a:rPr lang="en-IN" dirty="0"/>
              <a:t>Project topic </a:t>
            </a:r>
          </a:p>
        </p:txBody>
      </p:sp>
      <p:sp>
        <p:nvSpPr>
          <p:cNvPr id="3" name="Content Placeholder 2">
            <a:extLst>
              <a:ext uri="{FF2B5EF4-FFF2-40B4-BE49-F238E27FC236}">
                <a16:creationId xmlns:a16="http://schemas.microsoft.com/office/drawing/2014/main" id="{FF02B50C-ABCB-47B3-9334-EEBF1D4A41FD}"/>
              </a:ext>
            </a:extLst>
          </p:cNvPr>
          <p:cNvSpPr>
            <a:spLocks noGrp="1"/>
          </p:cNvSpPr>
          <p:nvPr>
            <p:ph idx="1"/>
          </p:nvPr>
        </p:nvSpPr>
        <p:spPr/>
        <p:txBody>
          <a:bodyPr/>
          <a:lstStyle/>
          <a:p>
            <a:r>
              <a:rPr lang="en-IN" dirty="0"/>
              <a:t>The game is typically played using four arrow keys. The snake starts moving when the game is started, we need to guide the snake towards food by turning it to the left or right without colliding with borders or running into itself. </a:t>
            </a:r>
          </a:p>
          <a:p>
            <a:r>
              <a:rPr lang="en-IN" dirty="0"/>
              <a:t>The food is randomly generated in the environment. Once the food is eaten by the snake its size increases.</a:t>
            </a:r>
          </a:p>
          <a:p>
            <a:endParaRPr lang="en-IN" dirty="0"/>
          </a:p>
        </p:txBody>
      </p:sp>
    </p:spTree>
    <p:extLst>
      <p:ext uri="{BB962C8B-B14F-4D97-AF65-F5344CB8AC3E}">
        <p14:creationId xmlns:p14="http://schemas.microsoft.com/office/powerpoint/2010/main" val="3743615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A523-F451-4C72-9E71-27141D57F06C}"/>
              </a:ext>
            </a:extLst>
          </p:cNvPr>
          <p:cNvSpPr>
            <a:spLocks noGrp="1"/>
          </p:cNvSpPr>
          <p:nvPr>
            <p:ph type="title"/>
          </p:nvPr>
        </p:nvSpPr>
        <p:spPr/>
        <p:txBody>
          <a:bodyPr/>
          <a:lstStyle/>
          <a:p>
            <a:r>
              <a:rPr lang="en-IN" dirty="0"/>
              <a:t>Statement of project objectives </a:t>
            </a:r>
          </a:p>
        </p:txBody>
      </p:sp>
      <p:sp>
        <p:nvSpPr>
          <p:cNvPr id="3" name="Content Placeholder 2">
            <a:extLst>
              <a:ext uri="{FF2B5EF4-FFF2-40B4-BE49-F238E27FC236}">
                <a16:creationId xmlns:a16="http://schemas.microsoft.com/office/drawing/2014/main" id="{A55B3471-BCE3-4260-92B4-3BB04BF92BDB}"/>
              </a:ext>
            </a:extLst>
          </p:cNvPr>
          <p:cNvSpPr>
            <a:spLocks noGrp="1"/>
          </p:cNvSpPr>
          <p:nvPr>
            <p:ph idx="1"/>
          </p:nvPr>
        </p:nvSpPr>
        <p:spPr/>
        <p:txBody>
          <a:bodyPr>
            <a:normAutofit/>
          </a:bodyPr>
          <a:lstStyle/>
          <a:p>
            <a:r>
              <a:rPr lang="en-IN" dirty="0"/>
              <a:t>The primary objective of this project is to control the snake in a restricted environment. The snake needs to eat the food and on other hand it should avoid colliding with screen borders or even running into itself. As the snake eats the food it is increased in size. </a:t>
            </a:r>
          </a:p>
          <a:p>
            <a:r>
              <a:rPr lang="en-IN" dirty="0"/>
              <a:t>The project main goal is to achieve the maximum score by collecting the food without snake colliding with walls or eventually running into itself.</a:t>
            </a:r>
          </a:p>
          <a:p>
            <a:r>
              <a:rPr lang="en-IN" dirty="0"/>
              <a:t> Here we use</a:t>
            </a:r>
            <a:r>
              <a:rPr lang="en-US" dirty="0">
                <a:solidFill>
                  <a:schemeClr val="bg1"/>
                </a:solidFill>
              </a:rPr>
              <a:t> </a:t>
            </a:r>
            <a:r>
              <a:rPr lang="en-US" dirty="0"/>
              <a:t>Search-based and Reinforcement Learning Agents to compare their performances and achieving the optimal results. </a:t>
            </a:r>
            <a:r>
              <a:rPr lang="en-IN" dirty="0"/>
              <a:t> </a:t>
            </a:r>
          </a:p>
          <a:p>
            <a:endParaRPr lang="en-IN" dirty="0"/>
          </a:p>
        </p:txBody>
      </p:sp>
    </p:spTree>
    <p:extLst>
      <p:ext uri="{BB962C8B-B14F-4D97-AF65-F5344CB8AC3E}">
        <p14:creationId xmlns:p14="http://schemas.microsoft.com/office/powerpoint/2010/main" val="1222404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1C32-06B2-44A9-B52B-F6DF8D3A677A}"/>
              </a:ext>
            </a:extLst>
          </p:cNvPr>
          <p:cNvSpPr>
            <a:spLocks noGrp="1"/>
          </p:cNvSpPr>
          <p:nvPr>
            <p:ph type="title"/>
          </p:nvPr>
        </p:nvSpPr>
        <p:spPr/>
        <p:txBody>
          <a:bodyPr/>
          <a:lstStyle/>
          <a:p>
            <a:r>
              <a:rPr lang="en-IN" dirty="0"/>
              <a:t>Search based Algorithm</a:t>
            </a:r>
          </a:p>
        </p:txBody>
      </p:sp>
      <p:sp>
        <p:nvSpPr>
          <p:cNvPr id="3" name="Content Placeholder 2">
            <a:extLst>
              <a:ext uri="{FF2B5EF4-FFF2-40B4-BE49-F238E27FC236}">
                <a16:creationId xmlns:a16="http://schemas.microsoft.com/office/drawing/2014/main" id="{8796611B-8370-4345-94B6-F4CF43FA8C5F}"/>
              </a:ext>
            </a:extLst>
          </p:cNvPr>
          <p:cNvSpPr>
            <a:spLocks noGrp="1"/>
          </p:cNvSpPr>
          <p:nvPr>
            <p:ph idx="1"/>
          </p:nvPr>
        </p:nvSpPr>
        <p:spPr/>
        <p:txBody>
          <a:bodyPr/>
          <a:lstStyle/>
          <a:p>
            <a:pPr fontAlgn="base"/>
            <a:r>
              <a:rPr lang="en-US" dirty="0"/>
              <a:t>A search problem consists of:</a:t>
            </a:r>
          </a:p>
          <a:p>
            <a:pPr fontAlgn="base">
              <a:buFont typeface="Arial" panose="020B0604020202020204" pitchFamily="34" charset="0"/>
              <a:buChar char="•"/>
            </a:pPr>
            <a:r>
              <a:rPr lang="en-US" b="1" dirty="0"/>
              <a:t>A State Space. </a:t>
            </a:r>
            <a:r>
              <a:rPr lang="en-US" dirty="0"/>
              <a:t>Set of all possible states where you can be.</a:t>
            </a:r>
          </a:p>
          <a:p>
            <a:pPr fontAlgn="base">
              <a:buFont typeface="Arial" panose="020B0604020202020204" pitchFamily="34" charset="0"/>
              <a:buChar char="•"/>
            </a:pPr>
            <a:r>
              <a:rPr lang="en-US" b="1" dirty="0"/>
              <a:t>A Start State. </a:t>
            </a:r>
            <a:r>
              <a:rPr lang="en-US" dirty="0"/>
              <a:t>The state from where the search begins.</a:t>
            </a:r>
          </a:p>
          <a:p>
            <a:pPr fontAlgn="base">
              <a:buFont typeface="Arial" panose="020B0604020202020204" pitchFamily="34" charset="0"/>
              <a:buChar char="•"/>
            </a:pPr>
            <a:r>
              <a:rPr lang="en-US" b="1" dirty="0"/>
              <a:t>A Goal Test. </a:t>
            </a:r>
            <a:r>
              <a:rPr lang="en-US" dirty="0"/>
              <a:t>A function that looks at the current state returns whether or not it is the goal state.</a:t>
            </a:r>
          </a:p>
          <a:p>
            <a:pPr fontAlgn="base">
              <a:buFont typeface="Arial" panose="020B0604020202020204" pitchFamily="34" charset="0"/>
              <a:buChar char="•"/>
            </a:pPr>
            <a:endParaRPr lang="en-US" dirty="0"/>
          </a:p>
          <a:p>
            <a:pPr fontAlgn="base"/>
            <a:endParaRPr lang="en-US" dirty="0"/>
          </a:p>
          <a:p>
            <a:endParaRPr lang="en-IN" dirty="0"/>
          </a:p>
        </p:txBody>
      </p:sp>
      <p:pic>
        <p:nvPicPr>
          <p:cNvPr id="5" name="Picture 2" descr="Categories of search algorithms in AI">
            <a:extLst>
              <a:ext uri="{FF2B5EF4-FFF2-40B4-BE49-F238E27FC236}">
                <a16:creationId xmlns:a16="http://schemas.microsoft.com/office/drawing/2014/main" id="{B6893A2B-58D4-4678-921C-DB66AFF60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080" y="3790123"/>
            <a:ext cx="7443937" cy="240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82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F3F7-3C96-4596-8DFB-AD1C7176219B}"/>
              </a:ext>
            </a:extLst>
          </p:cNvPr>
          <p:cNvSpPr>
            <a:spLocks noGrp="1"/>
          </p:cNvSpPr>
          <p:nvPr>
            <p:ph type="title"/>
          </p:nvPr>
        </p:nvSpPr>
        <p:spPr/>
        <p:txBody>
          <a:bodyPr/>
          <a:lstStyle/>
          <a:p>
            <a:r>
              <a:rPr lang="en-IN" dirty="0"/>
              <a:t>Reinforcement Learning</a:t>
            </a:r>
          </a:p>
        </p:txBody>
      </p:sp>
      <p:sp>
        <p:nvSpPr>
          <p:cNvPr id="4" name="Content Placeholder 3">
            <a:extLst>
              <a:ext uri="{FF2B5EF4-FFF2-40B4-BE49-F238E27FC236}">
                <a16:creationId xmlns:a16="http://schemas.microsoft.com/office/drawing/2014/main" id="{34EF19B1-3730-4EEA-A7A3-43629395F84D}"/>
              </a:ext>
            </a:extLst>
          </p:cNvPr>
          <p:cNvSpPr>
            <a:spLocks noGrp="1"/>
          </p:cNvSpPr>
          <p:nvPr>
            <p:ph idx="1"/>
          </p:nvPr>
        </p:nvSpPr>
        <p:spPr>
          <a:xfrm>
            <a:off x="1069848" y="1749287"/>
            <a:ext cx="10058400" cy="4505739"/>
          </a:xfrm>
        </p:spPr>
        <p:txBody>
          <a:bodyPr>
            <a:normAutofit fontScale="92500" lnSpcReduction="10000"/>
          </a:bodyPr>
          <a:lstStyle/>
          <a:p>
            <a:r>
              <a:rPr lang="en-US" dirty="0"/>
              <a:t>Reinforcement learning is the training of machine learning models to make a sequence of decisions.</a:t>
            </a:r>
          </a:p>
          <a:p>
            <a:r>
              <a:rPr lang="en-US" dirty="0"/>
              <a:t>Reinforcement learning (RL) is an area of machine learning concerned with how software agents ought to take actions in an environment in order to maximize the notion of cumulative reward.</a:t>
            </a:r>
          </a:p>
          <a:p>
            <a:pPr marL="0" indent="0">
              <a:buNone/>
            </a:pPr>
            <a:r>
              <a:rPr lang="en-US" b="1" dirty="0"/>
              <a:t>Main Points</a:t>
            </a:r>
          </a:p>
          <a:p>
            <a:pPr fontAlgn="base"/>
            <a:r>
              <a:rPr lang="en-US" dirty="0"/>
              <a:t>Input: The input should be an initial state from which the model will start</a:t>
            </a:r>
          </a:p>
          <a:p>
            <a:pPr fontAlgn="base"/>
            <a:r>
              <a:rPr lang="en-US" dirty="0"/>
              <a:t>Output: There are many possible output as there are variety of solution to a particular problem</a:t>
            </a:r>
          </a:p>
          <a:p>
            <a:pPr fontAlgn="base"/>
            <a:r>
              <a:rPr lang="en-US" dirty="0"/>
              <a:t>Training: The training is based upon the input, The model will return a state and the user will decide to reward or punish the model based on its output.</a:t>
            </a:r>
          </a:p>
          <a:p>
            <a:pPr fontAlgn="base"/>
            <a:r>
              <a:rPr lang="en-US" dirty="0"/>
              <a:t>The model keeps continues to learn.</a:t>
            </a:r>
          </a:p>
          <a:p>
            <a:pPr fontAlgn="base"/>
            <a:r>
              <a:rPr lang="en-US" dirty="0"/>
              <a:t>The best solution is decided based on the maximum reward.</a:t>
            </a:r>
          </a:p>
          <a:p>
            <a:pPr marL="0" indent="0">
              <a:buNone/>
            </a:pPr>
            <a:endParaRPr lang="en-IN" dirty="0"/>
          </a:p>
        </p:txBody>
      </p:sp>
    </p:spTree>
    <p:extLst>
      <p:ext uri="{BB962C8B-B14F-4D97-AF65-F5344CB8AC3E}">
        <p14:creationId xmlns:p14="http://schemas.microsoft.com/office/powerpoint/2010/main" val="4131542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7D74-76F3-4068-A842-23CAC0BF8634}"/>
              </a:ext>
            </a:extLst>
          </p:cNvPr>
          <p:cNvSpPr>
            <a:spLocks noGrp="1"/>
          </p:cNvSpPr>
          <p:nvPr>
            <p:ph type="title"/>
          </p:nvPr>
        </p:nvSpPr>
        <p:spPr/>
        <p:txBody>
          <a:bodyPr/>
          <a:lstStyle/>
          <a:p>
            <a:r>
              <a:rPr lang="en-IN" dirty="0"/>
              <a:t>A* search Algorithm</a:t>
            </a:r>
          </a:p>
        </p:txBody>
      </p:sp>
      <p:sp>
        <p:nvSpPr>
          <p:cNvPr id="3" name="Content Placeholder 2">
            <a:extLst>
              <a:ext uri="{FF2B5EF4-FFF2-40B4-BE49-F238E27FC236}">
                <a16:creationId xmlns:a16="http://schemas.microsoft.com/office/drawing/2014/main" id="{0639BD56-3058-4DA2-9887-866830B08C17}"/>
              </a:ext>
            </a:extLst>
          </p:cNvPr>
          <p:cNvSpPr>
            <a:spLocks noGrp="1"/>
          </p:cNvSpPr>
          <p:nvPr>
            <p:ph idx="1"/>
          </p:nvPr>
        </p:nvSpPr>
        <p:spPr/>
        <p:txBody>
          <a:bodyPr/>
          <a:lstStyle/>
          <a:p>
            <a:r>
              <a:rPr lang="en-US" b="1" dirty="0"/>
              <a:t>A*</a:t>
            </a:r>
            <a:r>
              <a:rPr lang="en-US" dirty="0"/>
              <a:t> is a graph traversal and path search algorithm, which is often used in computer science due to its completeness, optimality, and optimal efficiency.</a:t>
            </a:r>
          </a:p>
          <a:p>
            <a:r>
              <a:rPr lang="en-US" dirty="0"/>
              <a:t>The secret to its success is that it combines the pieces of information that Dijkstra’s Algorithm uses (favoring vertices that are close to the starting point) </a:t>
            </a:r>
            <a:r>
              <a:rPr lang="en-US" i="1" dirty="0"/>
              <a:t>and</a:t>
            </a:r>
            <a:r>
              <a:rPr lang="en-US" dirty="0"/>
              <a:t> information that Greedy Best-First-Search uses (favoring vertices that are close to the goal).</a:t>
            </a:r>
          </a:p>
          <a:p>
            <a:pPr fontAlgn="base"/>
            <a:r>
              <a:rPr lang="en-US" dirty="0"/>
              <a:t>A* Search Algorithm is often used to find the shortest path from one point to another point. A* is often used for the common pathfinding problem in applications such as video games, but was originally designed as a general graph traversal algorithm.</a:t>
            </a:r>
          </a:p>
          <a:p>
            <a:pPr fontAlgn="base"/>
            <a:r>
              <a:rPr lang="en-US" dirty="0"/>
              <a:t>One example of this is the very popular game- Warcraft III.</a:t>
            </a:r>
          </a:p>
          <a:p>
            <a:endParaRPr lang="en-IN" dirty="0"/>
          </a:p>
        </p:txBody>
      </p:sp>
    </p:spTree>
    <p:extLst>
      <p:ext uri="{BB962C8B-B14F-4D97-AF65-F5344CB8AC3E}">
        <p14:creationId xmlns:p14="http://schemas.microsoft.com/office/powerpoint/2010/main" val="880346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1D68-9150-49C1-8A9F-955E2BBC36F1}"/>
              </a:ext>
            </a:extLst>
          </p:cNvPr>
          <p:cNvSpPr>
            <a:spLocks noGrp="1"/>
          </p:cNvSpPr>
          <p:nvPr>
            <p:ph type="title"/>
          </p:nvPr>
        </p:nvSpPr>
        <p:spPr/>
        <p:txBody>
          <a:bodyPr/>
          <a:lstStyle/>
          <a:p>
            <a:r>
              <a:rPr lang="en-IN" dirty="0"/>
              <a:t>Screenshots</a:t>
            </a:r>
          </a:p>
        </p:txBody>
      </p:sp>
      <p:pic>
        <p:nvPicPr>
          <p:cNvPr id="5" name="Content Placeholder 4">
            <a:extLst>
              <a:ext uri="{FF2B5EF4-FFF2-40B4-BE49-F238E27FC236}">
                <a16:creationId xmlns:a16="http://schemas.microsoft.com/office/drawing/2014/main" id="{16E2268A-F8B0-4876-9D58-C39B904911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036" r="34412" b="9731"/>
          <a:stretch/>
        </p:blipFill>
        <p:spPr>
          <a:xfrm>
            <a:off x="3723860" y="1828799"/>
            <a:ext cx="4426227" cy="4373217"/>
          </a:xfrm>
        </p:spPr>
      </p:pic>
    </p:spTree>
    <p:extLst>
      <p:ext uri="{BB962C8B-B14F-4D97-AF65-F5344CB8AC3E}">
        <p14:creationId xmlns:p14="http://schemas.microsoft.com/office/powerpoint/2010/main" val="3071296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1D68-9150-49C1-8A9F-955E2BBC36F1}"/>
              </a:ext>
            </a:extLst>
          </p:cNvPr>
          <p:cNvSpPr>
            <a:spLocks noGrp="1"/>
          </p:cNvSpPr>
          <p:nvPr>
            <p:ph type="title"/>
          </p:nvPr>
        </p:nvSpPr>
        <p:spPr/>
        <p:txBody>
          <a:bodyPr/>
          <a:lstStyle/>
          <a:p>
            <a:r>
              <a:rPr lang="en-IN" dirty="0"/>
              <a:t>Screenshots</a:t>
            </a:r>
          </a:p>
        </p:txBody>
      </p:sp>
      <p:pic>
        <p:nvPicPr>
          <p:cNvPr id="5" name="Content Placeholder 4">
            <a:extLst>
              <a:ext uri="{FF2B5EF4-FFF2-40B4-BE49-F238E27FC236}">
                <a16:creationId xmlns:a16="http://schemas.microsoft.com/office/drawing/2014/main" id="{E2E5BCAC-9C80-45B7-AB14-9DB337D8F5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646" t="968" r="36985" b="8750"/>
          <a:stretch/>
        </p:blipFill>
        <p:spPr>
          <a:xfrm>
            <a:off x="3551583" y="1842052"/>
            <a:ext cx="4797287" cy="4531316"/>
          </a:xfrm>
        </p:spPr>
      </p:pic>
    </p:spTree>
    <p:extLst>
      <p:ext uri="{BB962C8B-B14F-4D97-AF65-F5344CB8AC3E}">
        <p14:creationId xmlns:p14="http://schemas.microsoft.com/office/powerpoint/2010/main" val="190361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538C-51D7-4157-9E68-799AA28E38B3}"/>
              </a:ext>
            </a:extLst>
          </p:cNvPr>
          <p:cNvSpPr>
            <a:spLocks noGrp="1"/>
          </p:cNvSpPr>
          <p:nvPr>
            <p:ph type="title"/>
          </p:nvPr>
        </p:nvSpPr>
        <p:spPr/>
        <p:txBody>
          <a:bodyPr/>
          <a:lstStyle/>
          <a:p>
            <a:r>
              <a:rPr lang="en-IN" dirty="0"/>
              <a:t>Q learning algorithm</a:t>
            </a:r>
          </a:p>
        </p:txBody>
      </p:sp>
      <p:sp>
        <p:nvSpPr>
          <p:cNvPr id="3" name="Content Placeholder 2">
            <a:extLst>
              <a:ext uri="{FF2B5EF4-FFF2-40B4-BE49-F238E27FC236}">
                <a16:creationId xmlns:a16="http://schemas.microsoft.com/office/drawing/2014/main" id="{576DF9CB-BB7D-40FE-A7A2-C1EE58A8C6F1}"/>
              </a:ext>
            </a:extLst>
          </p:cNvPr>
          <p:cNvSpPr>
            <a:spLocks noGrp="1"/>
          </p:cNvSpPr>
          <p:nvPr>
            <p:ph idx="1"/>
          </p:nvPr>
        </p:nvSpPr>
        <p:spPr/>
        <p:txBody>
          <a:bodyPr/>
          <a:lstStyle/>
          <a:p>
            <a:r>
              <a:rPr lang="en-US" b="1" i="1" dirty="0"/>
              <a:t>Q</a:t>
            </a:r>
            <a:r>
              <a:rPr lang="en-US" b="1" dirty="0"/>
              <a:t>-learning</a:t>
            </a:r>
            <a:r>
              <a:rPr lang="en-US" dirty="0"/>
              <a:t> is a model-free reinforcement learning algorithm to learn a policy telling an agent what action to take under what circumstances. </a:t>
            </a:r>
          </a:p>
          <a:p>
            <a:r>
              <a:rPr lang="en-US" dirty="0"/>
              <a:t>Q-Learning is a value-based reinforcement learning algorithm which is used to find the optimal action-selection policy using a Q function.</a:t>
            </a:r>
          </a:p>
          <a:p>
            <a:pPr fontAlgn="base"/>
            <a:r>
              <a:rPr lang="en-US" dirty="0"/>
              <a:t>Our goal is to maximize the value function Q.</a:t>
            </a:r>
          </a:p>
          <a:p>
            <a:pPr fontAlgn="base"/>
            <a:r>
              <a:rPr lang="en-US" dirty="0"/>
              <a:t>The Q table helps us to find the best action for each state.</a:t>
            </a:r>
          </a:p>
          <a:p>
            <a:pPr fontAlgn="base"/>
            <a:r>
              <a:rPr lang="en-US" dirty="0"/>
              <a:t>It helps to maximize the expected reward by selecting the best of all possible actions.</a:t>
            </a:r>
          </a:p>
          <a:p>
            <a:endParaRPr lang="en-IN" dirty="0"/>
          </a:p>
        </p:txBody>
      </p:sp>
    </p:spTree>
    <p:extLst>
      <p:ext uri="{BB962C8B-B14F-4D97-AF65-F5344CB8AC3E}">
        <p14:creationId xmlns:p14="http://schemas.microsoft.com/office/powerpoint/2010/main" val="27412374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535</TotalTime>
  <Words>792</Words>
  <Application>Microsoft Office PowerPoint</Application>
  <PresentationFormat>Widescreen</PresentationFormat>
  <Paragraphs>50</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Rockwell</vt:lpstr>
      <vt:lpstr>Rockwell Condensed</vt:lpstr>
      <vt:lpstr>Wingdings</vt:lpstr>
      <vt:lpstr>Wood Type</vt:lpstr>
      <vt:lpstr>Comparison of Search-based and Reinforcement Learning Agents in Solving the Game of Snake</vt:lpstr>
      <vt:lpstr>Project topic </vt:lpstr>
      <vt:lpstr>Statement of project objectives </vt:lpstr>
      <vt:lpstr>Search based Algorithm</vt:lpstr>
      <vt:lpstr>Reinforcement Learning</vt:lpstr>
      <vt:lpstr>A* search Algorithm</vt:lpstr>
      <vt:lpstr>Screenshots</vt:lpstr>
      <vt:lpstr>Screenshots</vt:lpstr>
      <vt:lpstr>Q learning algorithm</vt:lpstr>
      <vt:lpstr>Screenshots</vt:lpstr>
      <vt:lpstr>Screenshots</vt:lpstr>
      <vt:lpstr>Difference between A* algorithm and Q learning algorithm</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Search-based and Reinforcement Learning Agents in Solving the Game of Snake</dc:title>
  <dc:creator>Sidhartha Reddy gurijala</dc:creator>
  <cp:lastModifiedBy>Sidhartha Reddy gurijala</cp:lastModifiedBy>
  <cp:revision>15</cp:revision>
  <dcterms:created xsi:type="dcterms:W3CDTF">2020-05-10T17:31:56Z</dcterms:created>
  <dcterms:modified xsi:type="dcterms:W3CDTF">2020-05-14T02:21:31Z</dcterms:modified>
</cp:coreProperties>
</file>